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5" r:id="rId3"/>
    <p:sldId id="392" r:id="rId4"/>
    <p:sldId id="412" r:id="rId5"/>
    <p:sldId id="413" r:id="rId6"/>
    <p:sldId id="414" r:id="rId7"/>
    <p:sldId id="416" r:id="rId8"/>
    <p:sldId id="415" r:id="rId9"/>
    <p:sldId id="394" r:id="rId10"/>
    <p:sldId id="417" r:id="rId11"/>
    <p:sldId id="418" r:id="rId12"/>
    <p:sldId id="421" r:id="rId13"/>
    <p:sldId id="422" r:id="rId14"/>
    <p:sldId id="423" r:id="rId15"/>
    <p:sldId id="424" r:id="rId16"/>
    <p:sldId id="425" r:id="rId17"/>
    <p:sldId id="426" r:id="rId18"/>
    <p:sldId id="420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9"/>
    <p:restoredTop sz="94694"/>
  </p:normalViewPr>
  <p:slideViewPr>
    <p:cSldViewPr snapToGrid="0" snapToObjects="1">
      <p:cViewPr>
        <p:scale>
          <a:sx n="143" d="100"/>
          <a:sy n="143" d="100"/>
        </p:scale>
        <p:origin x="-80" y="-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164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908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94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498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72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81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37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37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50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6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87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06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3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171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3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3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r>
              <a:rPr lang="en" sz="3200" dirty="0"/>
              <a:t>Unit 14</a:t>
            </a:r>
            <a:br>
              <a:rPr lang="en" sz="3200" dirty="0"/>
            </a:br>
            <a:r>
              <a:rPr lang="en" sz="3200" dirty="0"/>
              <a:t/>
            </a:r>
            <a:br>
              <a:rPr lang="en" sz="3200" dirty="0"/>
            </a:br>
            <a:r>
              <a:rPr lang="en-US" sz="2800" b="1" dirty="0"/>
              <a:t>Sentiment Analysis</a:t>
            </a:r>
            <a:r>
              <a:rPr lang="en-US" sz="3200" dirty="0"/>
              <a:t/>
            </a:r>
            <a:br>
              <a:rPr lang="en-US" sz="32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Subjectivity Analysis: sentence-level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0496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en-US" altLang="en-US" sz="1400" dirty="0"/>
              <a:t>Sentence-level sentiment analysis has two tasks:</a:t>
            </a:r>
          </a:p>
          <a:p>
            <a:pPr lvl="1" eaLnBrk="1" hangingPunct="1"/>
            <a:r>
              <a:rPr lang="en-US" altLang="en-US" b="1" dirty="0">
                <a:solidFill>
                  <a:schemeClr val="tx1"/>
                </a:solidFill>
              </a:rPr>
              <a:t>Subjectivity classification: </a:t>
            </a:r>
            <a:r>
              <a:rPr lang="en-US" altLang="en-US" dirty="0"/>
              <a:t>Subjective or objective.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Objective</a:t>
            </a:r>
            <a:r>
              <a:rPr lang="en-US" altLang="en-US" dirty="0"/>
              <a:t>: e.g.,  </a:t>
            </a:r>
            <a:r>
              <a:rPr lang="en-US" altLang="en-US" i="1" dirty="0"/>
              <a:t>I bought an iPhone a few days ago.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Subjective</a:t>
            </a:r>
            <a:r>
              <a:rPr lang="en-US" altLang="en-US" dirty="0"/>
              <a:t>: e.g., </a:t>
            </a:r>
            <a:r>
              <a:rPr lang="en-US" altLang="en-US" i="1" dirty="0"/>
              <a:t> It is such a nice restaurant. </a:t>
            </a:r>
            <a:endParaRPr lang="en-US" altLang="en-US" dirty="0"/>
          </a:p>
          <a:p>
            <a:pPr lvl="1" eaLnBrk="1" hangingPunct="1"/>
            <a:r>
              <a:rPr lang="en-US" altLang="en-US" b="1" dirty="0">
                <a:solidFill>
                  <a:schemeClr val="tx1"/>
                </a:solidFill>
              </a:rPr>
              <a:t>Sentiment classification</a:t>
            </a:r>
            <a:r>
              <a:rPr lang="en-US" altLang="en-US" dirty="0"/>
              <a:t>: For subjective sentences or clauses, classify them positive or negative. 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Positive</a:t>
            </a:r>
            <a:r>
              <a:rPr lang="en-US" altLang="en-US" dirty="0"/>
              <a:t>: </a:t>
            </a:r>
            <a:r>
              <a:rPr lang="en-US" altLang="en-US" i="1" dirty="0"/>
              <a:t>It is such a nice restaurant. </a:t>
            </a:r>
            <a:endParaRPr lang="en-US" altLang="en-US" dirty="0"/>
          </a:p>
          <a:p>
            <a:pPr eaLnBrk="1" hangingPunct="1">
              <a:spcBef>
                <a:spcPts val="1200"/>
              </a:spcBef>
            </a:pPr>
            <a:r>
              <a:rPr lang="en-US" altLang="en-US" sz="1600" b="1" dirty="0">
                <a:solidFill>
                  <a:schemeClr val="tx1"/>
                </a:solidFill>
              </a:rPr>
              <a:t>But subjective sentences don’t imply +</a:t>
            </a:r>
            <a:r>
              <a:rPr lang="en-US" altLang="en-US" sz="1600" b="1" dirty="0" err="1">
                <a:solidFill>
                  <a:schemeClr val="tx1"/>
                </a:solidFill>
              </a:rPr>
              <a:t>ve</a:t>
            </a:r>
            <a:r>
              <a:rPr lang="en-US" altLang="en-US" sz="1600" b="1" dirty="0">
                <a:solidFill>
                  <a:schemeClr val="tx1"/>
                </a:solidFill>
              </a:rPr>
              <a:t> or –</a:t>
            </a:r>
            <a:r>
              <a:rPr lang="en-US" altLang="en-US" sz="1600" b="1" dirty="0" err="1">
                <a:solidFill>
                  <a:schemeClr val="tx1"/>
                </a:solidFill>
              </a:rPr>
              <a:t>ve</a:t>
            </a:r>
            <a:r>
              <a:rPr lang="en-US" altLang="en-US" sz="1600" b="1" dirty="0">
                <a:solidFill>
                  <a:schemeClr val="tx1"/>
                </a:solidFill>
              </a:rPr>
              <a:t> opinions</a:t>
            </a:r>
          </a:p>
          <a:p>
            <a:pPr lvl="2" eaLnBrk="1" hangingPunct="1"/>
            <a:r>
              <a:rPr lang="en-US" altLang="en-US" dirty="0"/>
              <a:t>E.g., </a:t>
            </a:r>
            <a:r>
              <a:rPr lang="en-US" altLang="en-US" i="1" dirty="0"/>
              <a:t>I think he arrived yesterday. </a:t>
            </a:r>
          </a:p>
          <a:p>
            <a:pPr lvl="1" eaLnBrk="1" hangingPunct="1"/>
            <a:r>
              <a:rPr lang="en-US" altLang="en-US" b="1" dirty="0">
                <a:solidFill>
                  <a:schemeClr val="tx1"/>
                </a:solidFill>
              </a:rPr>
              <a:t>Similarly, objective sentence doesn’t imply no opinion</a:t>
            </a:r>
          </a:p>
          <a:p>
            <a:pPr lvl="2" eaLnBrk="1" hangingPunct="1"/>
            <a:r>
              <a:rPr lang="en-US" altLang="en-US" dirty="0">
                <a:solidFill>
                  <a:srgbClr val="0000FF"/>
                </a:solidFill>
              </a:rPr>
              <a:t>Implies negative</a:t>
            </a:r>
            <a:r>
              <a:rPr lang="en-US" altLang="en-US" dirty="0"/>
              <a:t>: </a:t>
            </a:r>
            <a:r>
              <a:rPr lang="en-US" altLang="en-US" i="1" dirty="0"/>
              <a:t>The phone broke in two days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214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Feature-Based Sentiment Analysis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0496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 dirty="0"/>
              <a:t>Sentiment classification at both document and sentence (or clause) levels have limitations:</a:t>
            </a:r>
            <a:endParaRPr lang="en-US" altLang="en-US" sz="14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solidFill>
                  <a:srgbClr val="FF0000"/>
                </a:solidFill>
              </a:rPr>
              <a:t>They do not give a complete picture of what people like and/or dislike 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A +</a:t>
            </a:r>
            <a:r>
              <a:rPr lang="en-US" altLang="en-US" dirty="0" err="1"/>
              <a:t>ve</a:t>
            </a:r>
            <a:r>
              <a:rPr lang="en-US" altLang="en-US" dirty="0"/>
              <a:t>/-</a:t>
            </a:r>
            <a:r>
              <a:rPr lang="en-US" altLang="en-US" dirty="0" err="1"/>
              <a:t>ve</a:t>
            </a:r>
            <a:r>
              <a:rPr lang="en-US" altLang="en-US" dirty="0"/>
              <a:t> opinion of an object does not mean that the opinion holder likes everything about the object</a:t>
            </a: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="" xmlns:a16="http://schemas.microsoft.com/office/drawing/2014/main" id="{CBCA1D5D-914B-A84C-BD21-F6B9A6B4F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67" y="1298122"/>
            <a:ext cx="6858000" cy="38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IMDB movie reviews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3731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50,000 movie reviews from the Stanford AI dataset.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Rating scale: 1-10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Positive review: 6 stars or higher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Negative review: less than 5 stars</a:t>
            </a:r>
          </a:p>
          <a:p>
            <a:pPr eaLnBrk="1" hangingPunct="1">
              <a:lnSpc>
                <a:spcPct val="100000"/>
              </a:lnSpc>
            </a:pP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P/N reviews may contain aspects of both negative and positive contexts</a:t>
            </a:r>
          </a:p>
          <a:p>
            <a:pPr eaLnBrk="1" hangingPunct="1">
              <a:lnSpc>
                <a:spcPct val="100000"/>
              </a:lnSpc>
            </a:pPr>
            <a:endParaRPr lang="en-US" sz="14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031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Supervised Machine Learning 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3731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Pre-process/Normalize training data, extract features, Use SVM classifier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="" xmlns:a16="http://schemas.microsoft.com/office/drawing/2014/main" id="{D3174D8E-1F23-9C45-A978-D6E74098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1" y="968833"/>
            <a:ext cx="4210356" cy="403073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85A1331-D64F-3145-9533-9EEA482BF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83" y="1028309"/>
            <a:ext cx="3797300" cy="906324"/>
          </a:xfrm>
          <a:prstGeom prst="rect">
            <a:avLst/>
          </a:prstGeom>
        </p:spPr>
      </p:pic>
      <p:pic>
        <p:nvPicPr>
          <p:cNvPr id="7" name="Picture 6" descr="A picture containing table, bird&#10;&#10;Description automatically generated">
            <a:extLst>
              <a:ext uri="{FF2B5EF4-FFF2-40B4-BE49-F238E27FC236}">
                <a16:creationId xmlns="" xmlns:a16="http://schemas.microsoft.com/office/drawing/2014/main" id="{2FCC9560-EB13-E245-8787-20D2E8C6B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783" y="2066983"/>
            <a:ext cx="4310824" cy="2226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352F410-42D3-0541-B118-BB9C3FDAE032}"/>
              </a:ext>
            </a:extLst>
          </p:cNvPr>
          <p:cNvSpPr/>
          <p:nvPr/>
        </p:nvSpPr>
        <p:spPr>
          <a:xfrm>
            <a:off x="4747378" y="2489199"/>
            <a:ext cx="4423229" cy="1804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8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SentiWordNet</a:t>
            </a:r>
            <a:r>
              <a:rPr lang="en" b="1" dirty="0"/>
              <a:t> lexicon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27250"/>
            <a:ext cx="3587602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Each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synset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is assigned a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positive polarity, negative polarity and objectivity scores.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Pre-process,  tokenize and POS tag the tokens.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For each pair of (word, tag) check whether any </a:t>
            </a:r>
            <a:r>
              <a:rPr lang="en-US" sz="1600" dirty="0" err="1"/>
              <a:t>senti-synsets</a:t>
            </a:r>
            <a:r>
              <a:rPr lang="en-US" sz="1600" dirty="0"/>
              <a:t> exist for the same word and its corresponding tag.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If there is a match, take the first </a:t>
            </a:r>
            <a:r>
              <a:rPr lang="en-US" sz="1600" dirty="0" err="1"/>
              <a:t>senti-synset</a:t>
            </a:r>
            <a:r>
              <a:rPr lang="en-US" sz="1600" dirty="0"/>
              <a:t> and its sentiment scores </a:t>
            </a:r>
          </a:p>
          <a:p>
            <a:pPr lvl="1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Aggregate all scores.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CD2B5A8-A90F-F34F-8439-5E68E62B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02" y="1355268"/>
            <a:ext cx="4972198" cy="2889250"/>
          </a:xfrm>
          <a:prstGeom prst="rect">
            <a:avLst/>
          </a:prstGeom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5CBCF452-90F1-944D-BC18-4F80196C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000" y="4244518"/>
            <a:ext cx="4106334" cy="7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4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Vader lexicon – </a:t>
            </a:r>
            <a:r>
              <a:rPr lang="en" sz="1600" b="1" dirty="0"/>
              <a:t>Valence Aware Dictionary and </a:t>
            </a:r>
            <a:r>
              <a:rPr lang="en" sz="1600" b="1" dirty="0" err="1"/>
              <a:t>sEntiment</a:t>
            </a:r>
            <a:r>
              <a:rPr lang="en" sz="1600" b="1" dirty="0"/>
              <a:t> Reasoner</a:t>
            </a:r>
            <a:endParaRPr sz="16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27250"/>
            <a:ext cx="3587602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Rule-based framework built for analyzing social media resources.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Scores for words, emoticons, slang (lol, wtf, nah, etc.)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Scale: [-4] Extremely negative, [0] Neutral. [4] Extremely positive. </a:t>
            </a: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B8B82AA-8DEF-4B4D-91DE-011FF263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6576"/>
            <a:ext cx="3962400" cy="132625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177D891-AD04-C949-9AD0-B62D5E9BD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58" y="919833"/>
            <a:ext cx="4433950" cy="226641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12F8E33-A581-584C-BA0A-07227DE05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529" y="3135091"/>
            <a:ext cx="3587603" cy="9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8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Pattern </a:t>
            </a:r>
            <a:r>
              <a:rPr lang="en" b="1" dirty="0" smtClean="0"/>
              <a:t>lexicon</a:t>
            </a:r>
            <a:endParaRPr sz="16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527250"/>
            <a:ext cx="3587602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Package from the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CLiPS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lab at Univ of Antwerp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Decomposes text into sentences, tokenizes and adds POS.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Subjectivity-based lexicon contains scores such as polarity, subjectivity, intensity, confidence et al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Also supports mood</a:t>
            </a: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lnSpc>
                <a:spcPct val="100000"/>
              </a:lnSpc>
            </a:pP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FB5943D-2ADE-5A43-ABB6-CF765F1C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9670"/>
            <a:ext cx="4246989" cy="1266580"/>
          </a:xfrm>
          <a:prstGeom prst="rect">
            <a:avLst/>
          </a:prstGeom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="" xmlns:a16="http://schemas.microsoft.com/office/drawing/2014/main" id="{79F9ACE1-8CB6-F44A-A5EE-C979F299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72831"/>
            <a:ext cx="4443506" cy="634787"/>
          </a:xfrm>
          <a:prstGeom prst="rect">
            <a:avLst/>
          </a:prstGeom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="" xmlns:a16="http://schemas.microsoft.com/office/drawing/2014/main" id="{570E5DFD-627E-B349-BBD0-560FC47D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44706"/>
            <a:ext cx="3999266" cy="367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2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Stemming/Lemmatization is not always a good idea!</a:t>
            </a:r>
            <a:endParaRPr sz="2400" b="1" dirty="0"/>
          </a:p>
        </p:txBody>
      </p:sp>
      <p:pic>
        <p:nvPicPr>
          <p:cNvPr id="2" name="Picture 1" descr="Screen Shot 2020-04-07 at 10.47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45" y="723351"/>
            <a:ext cx="6968179" cy="337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36483" y="-677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Analysis of problems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06567"/>
            <a:ext cx="91440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en-US" b="1" dirty="0"/>
              <a:t>Reviews: </a:t>
            </a:r>
          </a:p>
          <a:p>
            <a:pPr marL="114300" indent="0">
              <a:buNone/>
            </a:pPr>
            <a:r>
              <a:rPr lang="en-US" altLang="en-US" dirty="0"/>
              <a:t>       comparatively easier to tackle; less noisy and objects/entities are usually provided.</a:t>
            </a:r>
          </a:p>
          <a:p>
            <a:pPr marL="114300" indent="0">
              <a:buNone/>
            </a:pPr>
            <a:endParaRPr lang="en-US" altLang="en-US" dirty="0"/>
          </a:p>
          <a:p>
            <a:r>
              <a:rPr lang="en-US" altLang="en-US" b="1" dirty="0"/>
              <a:t>Forum discussions and blogs:</a:t>
            </a:r>
          </a:p>
          <a:p>
            <a:pPr marL="114300" indent="0">
              <a:buNone/>
            </a:pPr>
            <a:r>
              <a:rPr lang="en-US" altLang="en-US" dirty="0"/>
              <a:t>        comparatively harder to tackle:  </a:t>
            </a:r>
          </a:p>
          <a:p>
            <a:pPr lvl="1"/>
            <a:r>
              <a:rPr lang="en-US" altLang="en-US" dirty="0"/>
              <a:t>Objects are not given, and a large amount of noise</a:t>
            </a:r>
          </a:p>
          <a:p>
            <a:pPr>
              <a:spcBef>
                <a:spcPts val="2400"/>
              </a:spcBef>
            </a:pPr>
            <a:r>
              <a:rPr lang="en-US" altLang="en-US" dirty="0"/>
              <a:t>Determining sentiments seems to be easier. </a:t>
            </a:r>
          </a:p>
          <a:p>
            <a:pPr>
              <a:spcBef>
                <a:spcPts val="2400"/>
              </a:spcBef>
            </a:pPr>
            <a:endParaRPr lang="en-US" altLang="en-US" dirty="0"/>
          </a:p>
          <a:p>
            <a:r>
              <a:rPr lang="en-US" altLang="en-US" dirty="0"/>
              <a:t>Determining objects and their corresponding features is harder. </a:t>
            </a:r>
          </a:p>
          <a:p>
            <a:endParaRPr lang="en-US" altLang="en-US" dirty="0"/>
          </a:p>
          <a:p>
            <a:r>
              <a:rPr lang="en-US" altLang="en-US" dirty="0"/>
              <a:t>Combining them is even harder. 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587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HW8 </a:t>
            </a:r>
            <a:r>
              <a:rPr lang="en-US" dirty="0" smtClean="0"/>
              <a:t>due </a:t>
            </a:r>
            <a:r>
              <a:rPr lang="en-US" dirty="0" smtClean="0"/>
              <a:t>next week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Final Exam – Live Session 15 (no meeting</a:t>
            </a:r>
            <a:r>
              <a:rPr lang="en-US" dirty="0" smtClean="0"/>
              <a:t>), and final glossary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Sentiment Analysis (SA)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40"/>
            <a:ext cx="9178318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Also known as opinion mining, opinion analysis, 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Unstructured textual data has </a:t>
            </a:r>
            <a:r>
              <a:rPr lang="en-US" b="1" dirty="0">
                <a:solidFill>
                  <a:srgbClr val="00B050"/>
                </a:solidFill>
                <a:sym typeface="Wingdings" pitchFamily="2" charset="2"/>
              </a:rPr>
              <a:t>facts (objective)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and </a:t>
            </a:r>
            <a:r>
              <a:rPr lang="en-US" b="1" dirty="0">
                <a:solidFill>
                  <a:srgbClr val="C00000"/>
                </a:solidFill>
                <a:sym typeface="Wingdings" pitchFamily="2" charset="2"/>
              </a:rPr>
              <a:t>opinions (subjective)</a:t>
            </a:r>
          </a:p>
          <a:p>
            <a:pPr marL="342900">
              <a:spcAft>
                <a:spcPts val="1600"/>
              </a:spcAft>
            </a:pPr>
            <a:r>
              <a:rPr lang="en-US" altLang="en-US" i="1" dirty="0">
                <a:solidFill>
                  <a:schemeClr val="tx1"/>
                </a:solidFill>
              </a:rPr>
              <a:t>Computational study of opinions, sentiments and emotions expressed in text. </a:t>
            </a:r>
          </a:p>
          <a:p>
            <a:pPr marL="342900">
              <a:spcAft>
                <a:spcPts val="1600"/>
              </a:spcAft>
            </a:pPr>
            <a:r>
              <a:rPr lang="en-US" i="1" dirty="0">
                <a:solidFill>
                  <a:schemeClr val="tx1"/>
                </a:solidFill>
              </a:rPr>
              <a:t>Extract subjective and opinion such as emotions, attitude, mood, modality, et al to compute the </a:t>
            </a:r>
            <a:r>
              <a:rPr lang="en-US" b="1" i="1" dirty="0">
                <a:solidFill>
                  <a:schemeClr val="tx1"/>
                </a:solidFill>
              </a:rPr>
              <a:t>polarity</a:t>
            </a:r>
            <a:r>
              <a:rPr lang="en-US" i="1" dirty="0">
                <a:solidFill>
                  <a:schemeClr val="tx1"/>
                </a:solidFill>
              </a:rPr>
              <a:t> of a document</a:t>
            </a:r>
          </a:p>
          <a:p>
            <a:pPr marL="342900">
              <a:spcAft>
                <a:spcPts val="1600"/>
              </a:spcAft>
            </a:pPr>
            <a:r>
              <a:rPr lang="en-US" b="1" dirty="0">
                <a:solidFill>
                  <a:srgbClr val="0070C0"/>
                </a:solidFill>
              </a:rPr>
              <a:t>Polarity</a:t>
            </a:r>
            <a:r>
              <a:rPr lang="en-US" dirty="0">
                <a:solidFill>
                  <a:schemeClr val="tx1"/>
                </a:solidFill>
              </a:rPr>
              <a:t>: positive, negative, or a neutral sentiment. 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Advanced analysis: complex emotions such as sadness, happiness, anger, and sarcasm. </a:t>
            </a:r>
            <a:endParaRPr lang="en-US" altLang="en-US" dirty="0">
              <a:solidFill>
                <a:schemeClr val="tx1"/>
              </a:solidFill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picture containing bird, knife&#10;&#10;Description automatically generated">
            <a:extLst>
              <a:ext uri="{FF2B5EF4-FFF2-40B4-BE49-F238E27FC236}">
                <a16:creationId xmlns="" xmlns:a16="http://schemas.microsoft.com/office/drawing/2014/main" id="{6157649C-FA0E-1F41-BEFC-3FC6D523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6" y="4210237"/>
            <a:ext cx="5146118" cy="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92267" y="-840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 cases 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1" y="488608"/>
            <a:ext cx="3317551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Uncover what customers are saying but </a:t>
            </a: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why they are saying it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Brand monitoring/customer sentiment: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nike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, sentiment decreased but sales increased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Improve customer service: tickets, feedback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(25% of customers drop a service/brand after one bad experience!)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Track change in product or services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(via User Generated Content): tweets, </a:t>
            </a:r>
            <a:r>
              <a:rPr lang="en-US" sz="1400" dirty="0" err="1">
                <a:solidFill>
                  <a:schemeClr val="tx1"/>
                </a:solidFill>
                <a:sym typeface="Wingdings" pitchFamily="2" charset="2"/>
              </a:rPr>
              <a:t>facebook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 posts, </a:t>
            </a:r>
            <a:r>
              <a:rPr lang="en-US" sz="1400" dirty="0" smtClean="0">
                <a:solidFill>
                  <a:schemeClr val="tx1"/>
                </a:solidFill>
                <a:sym typeface="Wingdings" pitchFamily="2" charset="2"/>
              </a:rPr>
              <a:t>reviews</a:t>
            </a: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="" xmlns:a16="http://schemas.microsoft.com/office/drawing/2014/main" id="{AEB19BF2-761C-3044-B058-B92024BC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50" y="2648215"/>
            <a:ext cx="3709783" cy="219176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074B584-933C-EE4F-86B2-740BFFB3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57" y="2571750"/>
            <a:ext cx="1903155" cy="25019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84FD53B-FB10-B049-AAE5-E267A313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785" y="72006"/>
            <a:ext cx="3885334" cy="230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Example: iPhone Product Review </a:t>
            </a:r>
            <a:r>
              <a:rPr lang="en-US" sz="800" b="1" dirty="0"/>
              <a:t>C</a:t>
            </a:r>
            <a:r>
              <a:rPr lang="en" sz="800" b="1" dirty="0" err="1"/>
              <a:t>ourtesy</a:t>
            </a:r>
            <a:r>
              <a:rPr lang="en" sz="800" b="1" dirty="0"/>
              <a:t> </a:t>
            </a:r>
            <a:r>
              <a:rPr lang="en-US" sz="800" b="1" dirty="0"/>
              <a:t>B</a:t>
            </a:r>
            <a:r>
              <a:rPr lang="en" sz="800" b="1" dirty="0"/>
              <a:t>.</a:t>
            </a:r>
            <a:r>
              <a:rPr lang="en" sz="800" b="1" dirty="0" err="1"/>
              <a:t>liu</a:t>
            </a:r>
            <a:r>
              <a:rPr lang="en" sz="800" b="1" dirty="0"/>
              <a:t> 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40"/>
            <a:ext cx="9178318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  <a:defRPr/>
            </a:pPr>
            <a:r>
              <a:rPr lang="en-US" sz="2800" i="1" dirty="0"/>
              <a:t>“</a:t>
            </a:r>
            <a:r>
              <a:rPr lang="en-US" sz="2600" i="1" dirty="0">
                <a:solidFill>
                  <a:srgbClr val="C00000"/>
                </a:solidFill>
              </a:rPr>
              <a:t>I bought an iPhone a few days ago. It was such a nice phone. The touch screen was really cool. The voice quality was clear too. Although the battery life was not long, that is ok for me. </a:t>
            </a:r>
            <a:r>
              <a:rPr lang="en-US" sz="2600" i="1" dirty="0">
                <a:solidFill>
                  <a:srgbClr val="00B050"/>
                </a:solidFill>
              </a:rPr>
              <a:t>However, my mother was mad with me as I did not tell her before I bought the phone. </a:t>
            </a:r>
            <a:r>
              <a:rPr lang="en-US" sz="2600" i="1" dirty="0">
                <a:solidFill>
                  <a:srgbClr val="0000FF"/>
                </a:solidFill>
              </a:rPr>
              <a:t>She also thought the phone was too expensive, and wanted me to return it to the shop</a:t>
            </a:r>
            <a:r>
              <a:rPr lang="en-US" sz="2600" i="1" dirty="0"/>
              <a:t>. …” </a:t>
            </a:r>
          </a:p>
          <a:p>
            <a:pPr lvl="1">
              <a:defRPr/>
            </a:pPr>
            <a:r>
              <a:rPr lang="en-US" b="1" dirty="0">
                <a:solidFill>
                  <a:schemeClr val="tx1"/>
                </a:solidFill>
              </a:rPr>
              <a:t>Opinions, opinion targets, and opinion holders, ...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149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is an opinion? 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40"/>
            <a:ext cx="9178318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An </a:t>
            </a:r>
            <a:r>
              <a:rPr lang="en-US" i="1" dirty="0">
                <a:solidFill>
                  <a:srgbClr val="FF0000"/>
                </a:solidFill>
              </a:rPr>
              <a:t>opinion</a:t>
            </a:r>
            <a:r>
              <a:rPr lang="en-US" dirty="0">
                <a:solidFill>
                  <a:srgbClr val="FF0000"/>
                </a:solidFill>
              </a:rPr>
              <a:t> is a quintuple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/>
              <a:t>		(</a:t>
            </a:r>
            <a:r>
              <a:rPr lang="en-US" i="1" dirty="0" err="1">
                <a:solidFill>
                  <a:srgbClr val="3333FF"/>
                </a:solidFill>
              </a:rPr>
              <a:t>o</a:t>
            </a:r>
            <a:r>
              <a:rPr lang="en-US" i="1" baseline="-25000" dirty="0" err="1">
                <a:solidFill>
                  <a:srgbClr val="3333FF"/>
                </a:solidFill>
              </a:rPr>
              <a:t>j</a:t>
            </a:r>
            <a:r>
              <a:rPr lang="en-US" dirty="0">
                <a:solidFill>
                  <a:srgbClr val="3333FF"/>
                </a:solidFill>
              </a:rPr>
              <a:t>, </a:t>
            </a:r>
            <a:r>
              <a:rPr lang="en-US" i="1" dirty="0" err="1">
                <a:solidFill>
                  <a:srgbClr val="3333FF"/>
                </a:solidFill>
              </a:rPr>
              <a:t>f</a:t>
            </a:r>
            <a:r>
              <a:rPr lang="en-US" i="1" baseline="-25000" dirty="0" err="1">
                <a:solidFill>
                  <a:srgbClr val="3333FF"/>
                </a:solidFill>
              </a:rPr>
              <a:t>jk</a:t>
            </a:r>
            <a:r>
              <a:rPr lang="en-US" dirty="0">
                <a:solidFill>
                  <a:srgbClr val="3333FF"/>
                </a:solidFill>
              </a:rPr>
              <a:t>, </a:t>
            </a:r>
            <a:r>
              <a:rPr lang="en-US" i="1" dirty="0" err="1">
                <a:solidFill>
                  <a:srgbClr val="3333FF"/>
                </a:solidFill>
              </a:rPr>
              <a:t>so</a:t>
            </a:r>
            <a:r>
              <a:rPr lang="en-US" i="1" baseline="-25000" dirty="0" err="1">
                <a:solidFill>
                  <a:srgbClr val="3333FF"/>
                </a:solidFill>
              </a:rPr>
              <a:t>ijkl</a:t>
            </a:r>
            <a:r>
              <a:rPr lang="en-US" dirty="0"/>
              <a:t>, </a:t>
            </a:r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t</a:t>
            </a:r>
            <a:r>
              <a:rPr lang="en-US" i="1" baseline="-25000" dirty="0" err="1"/>
              <a:t>l</a:t>
            </a:r>
            <a:r>
              <a:rPr lang="en-US" dirty="0"/>
              <a:t>),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/>
              <a:t>	where </a:t>
            </a:r>
          </a:p>
          <a:p>
            <a:pPr lvl="1">
              <a:defRPr/>
            </a:pPr>
            <a:r>
              <a:rPr lang="en-US" sz="1800" i="1" dirty="0" err="1"/>
              <a:t>o</a:t>
            </a:r>
            <a:r>
              <a:rPr lang="en-US" sz="1800" i="1" baseline="-25000" dirty="0" err="1"/>
              <a:t>j</a:t>
            </a:r>
            <a:r>
              <a:rPr lang="en-US" sz="1800" dirty="0"/>
              <a:t> is a target object.</a:t>
            </a:r>
          </a:p>
          <a:p>
            <a:pPr lvl="1">
              <a:defRPr/>
            </a:pPr>
            <a:r>
              <a:rPr lang="en-US" sz="1800" i="1" dirty="0" err="1"/>
              <a:t>f</a:t>
            </a:r>
            <a:r>
              <a:rPr lang="en-US" sz="1800" i="1" baseline="-25000" dirty="0" err="1"/>
              <a:t>jk</a:t>
            </a:r>
            <a:r>
              <a:rPr lang="en-US" sz="1800" dirty="0"/>
              <a:t> is a feature of the object </a:t>
            </a:r>
            <a:r>
              <a:rPr lang="en-US" sz="1800" i="1" dirty="0" err="1"/>
              <a:t>o</a:t>
            </a:r>
            <a:r>
              <a:rPr lang="en-US" sz="1800" i="1" baseline="-25000" dirty="0" err="1"/>
              <a:t>j</a:t>
            </a:r>
            <a:r>
              <a:rPr lang="en-US" sz="1800" dirty="0"/>
              <a:t>.</a:t>
            </a:r>
          </a:p>
          <a:p>
            <a:pPr lvl="1">
              <a:defRPr/>
            </a:pPr>
            <a:r>
              <a:rPr lang="en-US" sz="1800" i="1" dirty="0" err="1"/>
              <a:t>so</a:t>
            </a:r>
            <a:r>
              <a:rPr lang="en-US" sz="1800" i="1" baseline="-25000" dirty="0" err="1"/>
              <a:t>ijkl</a:t>
            </a:r>
            <a:r>
              <a:rPr lang="en-US" sz="1800" dirty="0"/>
              <a:t> is the sentiment value of the opinion of the opinion holder </a:t>
            </a:r>
            <a:r>
              <a:rPr lang="en-US" sz="1800" i="1" dirty="0"/>
              <a:t>h</a:t>
            </a:r>
            <a:r>
              <a:rPr lang="en-US" sz="1800" i="1" baseline="-25000" dirty="0"/>
              <a:t>i</a:t>
            </a:r>
            <a:r>
              <a:rPr lang="en-US" sz="1800" dirty="0"/>
              <a:t> on feature </a:t>
            </a:r>
            <a:r>
              <a:rPr lang="en-US" sz="1800" i="1" dirty="0" err="1"/>
              <a:t>f</a:t>
            </a:r>
            <a:r>
              <a:rPr lang="en-US" sz="1800" i="1" baseline="-25000" dirty="0" err="1"/>
              <a:t>jk</a:t>
            </a:r>
            <a:r>
              <a:rPr lang="en-US" sz="1800" dirty="0"/>
              <a:t> of object </a:t>
            </a:r>
            <a:r>
              <a:rPr lang="en-US" sz="1800" i="1" dirty="0" err="1"/>
              <a:t>o</a:t>
            </a:r>
            <a:r>
              <a:rPr lang="en-US" sz="1800" i="1" baseline="-25000" dirty="0" err="1"/>
              <a:t>j</a:t>
            </a:r>
            <a:r>
              <a:rPr lang="en-US" sz="1800" dirty="0"/>
              <a:t> at time </a:t>
            </a:r>
            <a:r>
              <a:rPr lang="en-US" sz="1800" i="1" dirty="0" err="1"/>
              <a:t>t</a:t>
            </a:r>
            <a:r>
              <a:rPr lang="en-US" sz="1800" i="1" baseline="-25000" dirty="0" err="1"/>
              <a:t>l</a:t>
            </a:r>
            <a:r>
              <a:rPr lang="en-US" sz="1800" dirty="0"/>
              <a:t>. </a:t>
            </a:r>
            <a:r>
              <a:rPr lang="en-US" sz="1800" i="1" dirty="0" err="1"/>
              <a:t>so</a:t>
            </a:r>
            <a:r>
              <a:rPr lang="en-US" sz="1800" i="1" baseline="-25000" dirty="0" err="1"/>
              <a:t>ijkl</a:t>
            </a:r>
            <a:r>
              <a:rPr lang="en-US" sz="1800" dirty="0"/>
              <a:t> is +</a:t>
            </a:r>
            <a:r>
              <a:rPr lang="en-US" sz="1800" dirty="0" err="1"/>
              <a:t>ve</a:t>
            </a:r>
            <a:r>
              <a:rPr lang="en-US" sz="1800" dirty="0"/>
              <a:t>, -</a:t>
            </a:r>
            <a:r>
              <a:rPr lang="en-US" sz="1800" dirty="0" err="1"/>
              <a:t>ve</a:t>
            </a:r>
            <a:r>
              <a:rPr lang="en-US" sz="1800" dirty="0"/>
              <a:t>, or neu, or a more granular rating. </a:t>
            </a:r>
          </a:p>
          <a:p>
            <a:pPr lvl="1">
              <a:defRPr/>
            </a:pPr>
            <a:r>
              <a:rPr lang="en-US" sz="1800" i="1" dirty="0"/>
              <a:t>h</a:t>
            </a:r>
            <a:r>
              <a:rPr lang="en-US" sz="1800" i="1" baseline="-25000" dirty="0"/>
              <a:t>i</a:t>
            </a:r>
            <a:r>
              <a:rPr lang="en-US" sz="1800" dirty="0"/>
              <a:t> is an opinion holder. </a:t>
            </a:r>
          </a:p>
          <a:p>
            <a:pPr lvl="1">
              <a:defRPr/>
            </a:pPr>
            <a:r>
              <a:rPr lang="en-US" sz="1800" i="1" dirty="0" err="1"/>
              <a:t>t</a:t>
            </a:r>
            <a:r>
              <a:rPr lang="en-US" sz="1800" i="1" baseline="-25000" dirty="0" err="1"/>
              <a:t>l</a:t>
            </a:r>
            <a:r>
              <a:rPr lang="en-US" sz="1800" dirty="0"/>
              <a:t> is the time when the opinion is expressed. 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="" xmlns:a16="http://schemas.microsoft.com/office/drawing/2014/main" id="{3A9F8D8D-76F5-4E47-8C53-2E6F8313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238" y="784040"/>
            <a:ext cx="5414962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9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-158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SA requires multiple NLP techniques! 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615" y="640107"/>
            <a:ext cx="9178318" cy="4431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altLang="en-US" sz="1600" dirty="0"/>
              <a:t>(</a:t>
            </a:r>
            <a:r>
              <a:rPr lang="en-US" altLang="en-US" sz="1600" i="1" dirty="0" err="1"/>
              <a:t>o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, </a:t>
            </a:r>
            <a:r>
              <a:rPr lang="en-US" altLang="en-US" sz="1600" i="1" dirty="0" err="1"/>
              <a:t>f</a:t>
            </a:r>
            <a:r>
              <a:rPr lang="en-US" altLang="en-US" sz="1600" i="1" baseline="-25000" dirty="0" err="1"/>
              <a:t>jk</a:t>
            </a:r>
            <a:r>
              <a:rPr lang="en-US" altLang="en-US" sz="1600" dirty="0"/>
              <a:t>, </a:t>
            </a:r>
            <a:r>
              <a:rPr lang="en-US" altLang="en-US" sz="1600" i="1" dirty="0" err="1"/>
              <a:t>so</a:t>
            </a:r>
            <a:r>
              <a:rPr lang="en-US" altLang="en-US" sz="1600" i="1" baseline="-25000" dirty="0" err="1"/>
              <a:t>ijkl</a:t>
            </a:r>
            <a:r>
              <a:rPr lang="en-US" altLang="en-US" sz="1600" dirty="0"/>
              <a:t>, </a:t>
            </a:r>
            <a:r>
              <a:rPr lang="en-US" altLang="en-US" sz="1600" i="1" dirty="0"/>
              <a:t>h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, </a:t>
            </a:r>
            <a:r>
              <a:rPr lang="en-US" altLang="en-US" sz="1600" i="1" dirty="0" err="1"/>
              <a:t>t</a:t>
            </a:r>
            <a:r>
              <a:rPr lang="en-US" altLang="en-US" sz="1600" i="1" baseline="-25000" dirty="0" err="1"/>
              <a:t>l</a:t>
            </a:r>
            <a:r>
              <a:rPr lang="en-US" altLang="en-US" sz="1600" dirty="0"/>
              <a:t>),</a:t>
            </a:r>
          </a:p>
          <a:p>
            <a:pPr lvl="1">
              <a:spcBef>
                <a:spcPts val="1200"/>
              </a:spcBef>
            </a:pPr>
            <a:r>
              <a:rPr lang="en-US" altLang="en-US" sz="1600" i="1" dirty="0" err="1"/>
              <a:t>o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 - a target object:  </a:t>
            </a:r>
            <a:r>
              <a:rPr lang="en-US" altLang="en-US" sz="1600" dirty="0">
                <a:solidFill>
                  <a:srgbClr val="3333FF"/>
                </a:solidFill>
              </a:rPr>
              <a:t>Named Entity Extraction (more)</a:t>
            </a:r>
          </a:p>
          <a:p>
            <a:pPr lvl="1"/>
            <a:r>
              <a:rPr lang="en-US" altLang="en-US" sz="1600" i="1" dirty="0" err="1"/>
              <a:t>f</a:t>
            </a:r>
            <a:r>
              <a:rPr lang="en-US" altLang="en-US" sz="1600" i="1" baseline="-25000" dirty="0" err="1"/>
              <a:t>jk</a:t>
            </a:r>
            <a:r>
              <a:rPr lang="en-US" altLang="en-US" sz="1600" dirty="0"/>
              <a:t> - a feature of </a:t>
            </a:r>
            <a:r>
              <a:rPr lang="en-US" altLang="en-US" sz="1600" i="1" dirty="0" err="1"/>
              <a:t>o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:  </a:t>
            </a:r>
            <a:r>
              <a:rPr lang="en-US" altLang="en-US" sz="1600" dirty="0">
                <a:solidFill>
                  <a:srgbClr val="3333FF"/>
                </a:solidFill>
              </a:rPr>
              <a:t>Information Extraction</a:t>
            </a:r>
          </a:p>
          <a:p>
            <a:pPr lvl="1"/>
            <a:r>
              <a:rPr lang="en-US" altLang="en-US" sz="1600" i="1" dirty="0" err="1"/>
              <a:t>so</a:t>
            </a:r>
            <a:r>
              <a:rPr lang="en-US" altLang="en-US" sz="1600" i="1" baseline="-25000" dirty="0" err="1"/>
              <a:t>ijkl</a:t>
            </a:r>
            <a:r>
              <a:rPr lang="en-US" altLang="en-US" sz="1600" dirty="0"/>
              <a:t> is sentiment:  </a:t>
            </a:r>
            <a:r>
              <a:rPr lang="en-US" altLang="en-US" sz="1600" dirty="0">
                <a:solidFill>
                  <a:srgbClr val="3333FF"/>
                </a:solidFill>
              </a:rPr>
              <a:t>Sentiment determination </a:t>
            </a:r>
          </a:p>
          <a:p>
            <a:pPr lvl="1"/>
            <a:r>
              <a:rPr lang="en-US" altLang="en-US" sz="1600" i="1" dirty="0"/>
              <a:t>h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 is an opinion holder:  </a:t>
            </a:r>
            <a:r>
              <a:rPr lang="en-US" altLang="en-US" sz="1600" dirty="0">
                <a:solidFill>
                  <a:srgbClr val="3333FF"/>
                </a:solidFill>
              </a:rPr>
              <a:t>Information</a:t>
            </a:r>
            <a:r>
              <a:rPr lang="en-US" altLang="en-US" sz="1600" dirty="0"/>
              <a:t>/</a:t>
            </a:r>
            <a:r>
              <a:rPr lang="en-US" altLang="en-US" sz="1600" dirty="0">
                <a:solidFill>
                  <a:srgbClr val="339933"/>
                </a:solidFill>
              </a:rPr>
              <a:t>Data Extraction</a:t>
            </a:r>
          </a:p>
          <a:p>
            <a:pPr lvl="1"/>
            <a:r>
              <a:rPr lang="en-US" altLang="en-US" sz="1600" i="1" dirty="0" err="1"/>
              <a:t>t</a:t>
            </a:r>
            <a:r>
              <a:rPr lang="en-US" altLang="en-US" sz="1600" i="1" baseline="-25000" dirty="0" err="1"/>
              <a:t>l</a:t>
            </a:r>
            <a:r>
              <a:rPr lang="en-US" altLang="en-US" sz="1600" dirty="0"/>
              <a:t> is the time:  </a:t>
            </a:r>
            <a:r>
              <a:rPr lang="en-US" altLang="en-US" sz="1600" dirty="0">
                <a:solidFill>
                  <a:srgbClr val="339933"/>
                </a:solidFill>
              </a:rPr>
              <a:t>Data Extraction</a:t>
            </a:r>
          </a:p>
          <a:p>
            <a:pPr>
              <a:spcBef>
                <a:spcPts val="600"/>
              </a:spcBef>
            </a:pPr>
            <a:r>
              <a:rPr lang="en-US" altLang="en-US" sz="1600" dirty="0">
                <a:solidFill>
                  <a:srgbClr val="3333FF"/>
                </a:solidFill>
              </a:rPr>
              <a:t>Co-reference resolution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solidFill>
                  <a:srgbClr val="3333FF"/>
                </a:solidFill>
              </a:rPr>
              <a:t>Relation extraction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rgbClr val="3333FF"/>
                </a:solidFill>
              </a:rPr>
              <a:t>Synonym match (voice = sound quality) …</a:t>
            </a:r>
          </a:p>
          <a:p>
            <a:pPr eaLnBrk="1" hangingPunct="1"/>
            <a:r>
              <a:rPr lang="en-US" altLang="en-US" sz="1600" dirty="0">
                <a:solidFill>
                  <a:srgbClr val="FF0000"/>
                </a:solidFill>
              </a:rPr>
              <a:t>None of them is a solved problem!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921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Techniques for Sentiment Analysis</a:t>
            </a:r>
            <a:endParaRPr sz="800"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34318" y="784039"/>
            <a:ext cx="4208385" cy="4533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Supervised learning: </a:t>
            </a:r>
          </a:p>
          <a:p>
            <a:pPr>
              <a:defRPr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11430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Training data (sentiments as classes), classifiers, </a:t>
            </a:r>
          </a:p>
          <a:p>
            <a:pPr marL="114300" indent="0">
              <a:buNone/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document or sentence-level classification</a:t>
            </a:r>
          </a:p>
          <a:p>
            <a:pPr marL="114300" indent="0">
              <a:buNone/>
              <a:defRPr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>
              <a:defRPr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Lexicon-based approaches: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Dictionaries or vocabularies of words annotated by polarity score.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Does not require any training data but may lack coverage.  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BABA6FF-24C4-4443-A994-583F40F6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92" y="657941"/>
            <a:ext cx="3869267" cy="251647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59B22D4-A26C-E045-AA20-C30F8177C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92" y="3304190"/>
            <a:ext cx="2383641" cy="163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8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28016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Sentiment Classification: document-level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661308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eaLnBrk="1" hangingPunct="1"/>
            <a:r>
              <a:rPr lang="en-US" altLang="en-US" sz="2600" b="1" dirty="0">
                <a:solidFill>
                  <a:schemeClr val="tx1"/>
                </a:solidFill>
              </a:rPr>
              <a:t>Classify a document </a:t>
            </a:r>
            <a:r>
              <a:rPr lang="en-US" altLang="en-US" sz="2600" dirty="0"/>
              <a:t>(e.g., a review) based on the overall sentiment expressed by the opinion holder </a:t>
            </a:r>
          </a:p>
          <a:p>
            <a:pPr lvl="1" eaLnBrk="1" hangingPunct="1"/>
            <a:r>
              <a:rPr lang="en-US" altLang="en-US" sz="2200" dirty="0">
                <a:solidFill>
                  <a:schemeClr val="tx1"/>
                </a:solidFill>
              </a:rPr>
              <a:t>Classes</a:t>
            </a:r>
            <a:r>
              <a:rPr lang="en-US" altLang="en-US" sz="2200" dirty="0"/>
              <a:t>: </a:t>
            </a:r>
            <a:r>
              <a:rPr lang="en-US" altLang="en-US" sz="2200" dirty="0">
                <a:solidFill>
                  <a:srgbClr val="00B050"/>
                </a:solidFill>
              </a:rPr>
              <a:t>Positive</a:t>
            </a:r>
            <a:r>
              <a:rPr lang="en-US" altLang="en-US" sz="2200" dirty="0"/>
              <a:t>, or </a:t>
            </a:r>
            <a:r>
              <a:rPr lang="en-US" altLang="en-US" sz="2200" dirty="0">
                <a:solidFill>
                  <a:srgbClr val="FF0000"/>
                </a:solidFill>
              </a:rPr>
              <a:t>negative</a:t>
            </a:r>
            <a:r>
              <a:rPr lang="en-US" altLang="en-US" sz="2200" dirty="0"/>
              <a:t> </a:t>
            </a:r>
          </a:p>
          <a:p>
            <a:pPr marL="342900" lvl="2" indent="-342900" eaLnBrk="1" hangingPunct="1">
              <a:spcBef>
                <a:spcPts val="1200"/>
              </a:spcBef>
            </a:pPr>
            <a:r>
              <a:rPr lang="en-US" altLang="en-US" sz="2600" b="1" dirty="0">
                <a:solidFill>
                  <a:srgbClr val="FF0000"/>
                </a:solidFill>
              </a:rPr>
              <a:t>Assumption</a:t>
            </a:r>
            <a:r>
              <a:rPr lang="en-US" altLang="en-US" sz="2600" dirty="0"/>
              <a:t>: each document has a single object and contains opinions from a single opinion holder</a:t>
            </a:r>
            <a:r>
              <a:rPr lang="en-US" altLang="en-US" dirty="0"/>
              <a:t>. </a:t>
            </a:r>
          </a:p>
          <a:p>
            <a:pPr marL="342900" lvl="2" indent="-342900" eaLnBrk="1" hangingPunct="1">
              <a:spcBef>
                <a:spcPts val="1200"/>
              </a:spcBef>
            </a:pPr>
            <a:r>
              <a:rPr lang="en-US" altLang="en-US" sz="2600" i="1" dirty="0"/>
              <a:t>E.g., is this review positive or negative?</a:t>
            </a:r>
          </a:p>
          <a:p>
            <a:pPr marL="660400" lvl="3" indent="-342900" eaLnBrk="1" hangingPunct="1"/>
            <a:r>
              <a:rPr lang="en-US" altLang="en-US" i="1" dirty="0"/>
              <a:t>“</a:t>
            </a:r>
            <a:r>
              <a:rPr lang="en-US" altLang="en-US" i="1" dirty="0">
                <a:solidFill>
                  <a:srgbClr val="C00000"/>
                </a:solidFill>
              </a:rPr>
              <a:t>I bought an iPhone a few days ago. It was such a nice phone. The touch screen was really cool. The voice quality was clear too. Although the battery life was not long, that is ok for me. </a:t>
            </a:r>
            <a:r>
              <a:rPr lang="en-US" altLang="en-US" i="1" dirty="0">
                <a:solidFill>
                  <a:srgbClr val="00B050"/>
                </a:solidFill>
              </a:rPr>
              <a:t>However, my mother was mad with me as I did not tell her before I bought the phone. </a:t>
            </a:r>
            <a:r>
              <a:rPr lang="en-US" altLang="en-US" i="1" dirty="0">
                <a:solidFill>
                  <a:srgbClr val="0000FF"/>
                </a:solidFill>
              </a:rPr>
              <a:t>She also thought the phone was too expensive and wanted me to return it to the shop</a:t>
            </a:r>
            <a:r>
              <a:rPr lang="en-US" altLang="en-US" i="1" dirty="0"/>
              <a:t>. …” </a:t>
            </a:r>
          </a:p>
          <a:p>
            <a:pPr marL="0" indent="0">
              <a:spcAft>
                <a:spcPts val="1600"/>
              </a:spcAft>
              <a:buNone/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154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37298</TotalTime>
  <Words>1059</Words>
  <Application>Microsoft Macintosh PowerPoint</Application>
  <PresentationFormat>On-screen Show (16:9)</PresentationFormat>
  <Paragraphs>131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Natural Language Processing Unit 14  Sentiment Analysis </vt:lpstr>
      <vt:lpstr>Admin notes</vt:lpstr>
      <vt:lpstr>Sentiment Analysis (SA)</vt:lpstr>
      <vt:lpstr>Use cases </vt:lpstr>
      <vt:lpstr>Example: iPhone Product Review Courtesy B.liu </vt:lpstr>
      <vt:lpstr>What is an opinion? </vt:lpstr>
      <vt:lpstr>SA requires multiple NLP techniques! </vt:lpstr>
      <vt:lpstr>Techniques for Sentiment Analysis</vt:lpstr>
      <vt:lpstr>Sentiment Classification: document-level</vt:lpstr>
      <vt:lpstr>Subjectivity Analysis: sentence-level</vt:lpstr>
      <vt:lpstr>Feature-Based Sentiment Analysis</vt:lpstr>
      <vt:lpstr>IMDB movie reviews example</vt:lpstr>
      <vt:lpstr>Supervised Machine Learning </vt:lpstr>
      <vt:lpstr>SentiWordNet lexicon</vt:lpstr>
      <vt:lpstr>Vader lexicon – Valence Aware Dictionary and sEntiment Reasoner</vt:lpstr>
      <vt:lpstr>Pattern lexicon</vt:lpstr>
      <vt:lpstr>Stemming/Lemmatization is not always a good idea!</vt:lpstr>
      <vt:lpstr>Analysis of problems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548</cp:revision>
  <dcterms:modified xsi:type="dcterms:W3CDTF">2021-04-07T02:39:14Z</dcterms:modified>
</cp:coreProperties>
</file>